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Layouts/_rels/slideLayout13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.xml.rels" ContentType="application/vnd.openxmlformats-package.relationships+xml"/>
  <Override PartName="/ppt/slideLayouts/slideLayout1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19.png" ContentType="image/png"/>
  <Override PartName="/ppt/media/image18.png" ContentType="image/png"/>
  <Override PartName="/ppt/media/image17.jpeg" ContentType="image/jpe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6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theme/theme3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</p:sldIdLst>
  <p:sldSz cx="119983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1063080" y="4815720"/>
            <a:ext cx="5625720" cy="42213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60" spc="-1" strike="noStrike">
                <a:latin typeface="Arial"/>
              </a:rPr>
              <a:t>Click to edit the notes format</a:t>
            </a:r>
            <a:endParaRPr b="0" lang="en-US" sz="246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hdr"/>
          </p:nvPr>
        </p:nvSpPr>
        <p:spPr>
          <a:xfrm>
            <a:off x="1766160" y="5519520"/>
            <a:ext cx="5625720" cy="42213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dt"/>
          </p:nvPr>
        </p:nvSpPr>
        <p:spPr>
          <a:xfrm>
            <a:off x="360000" y="9272160"/>
            <a:ext cx="3051720" cy="46872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ftr"/>
          </p:nvPr>
        </p:nvSpPr>
        <p:spPr>
          <a:xfrm>
            <a:off x="360000" y="360000"/>
            <a:ext cx="3051720" cy="46872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 type="sldNum"/>
          </p:nvPr>
        </p:nvSpPr>
        <p:spPr>
          <a:xfrm>
            <a:off x="4340160" y="360000"/>
            <a:ext cx="3051720" cy="46872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776A8BE-A947-4001-BBB4-D0942283A41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body"/>
          </p:nvPr>
        </p:nvSpPr>
        <p:spPr>
          <a:xfrm>
            <a:off x="992160" y="5463000"/>
            <a:ext cx="5586840" cy="4219560"/>
          </a:xfrm>
          <a:prstGeom prst="rect">
            <a:avLst/>
          </a:prstGeom>
        </p:spPr>
        <p:txBody>
          <a:bodyPr lIns="0" rIns="0" tIns="0" bIns="0"/>
          <a:p>
            <a:r>
              <a:rPr b="0" i="1" lang="en-US" sz="1800" spc="-1" strike="noStrike">
                <a:latin typeface="Open Sans"/>
              </a:rPr>
              <a:t>“</a:t>
            </a:r>
            <a:r>
              <a:rPr b="0" i="1" lang="en-US" sz="1800" spc="-1" strike="noStrike">
                <a:latin typeface="Open Sans"/>
              </a:rPr>
              <a:t>La ingeniería de eq de fases comprende la aplicación del conocimiento fenomenológico del comportamiento de sistemas homogéneos y multifásicos, y su predicción mediante herramientas termodinámicas, con la finalidad de contribuir al desarrollo de procesos químicos. El diseño del equilibrio de fases es un nexo entre los requerimiento de un dado proceso y las actividades académicas de medición y modelado de datos experimentales.</a:t>
            </a:r>
            <a:endParaRPr b="0" lang="en-US" sz="1800" spc="-1" strike="noStrike">
              <a:latin typeface="Arial"/>
            </a:endParaRPr>
          </a:p>
          <a:p>
            <a:r>
              <a:rPr b="0" i="1" lang="en-US" sz="1800" spc="-1" strike="noStrike">
                <a:latin typeface="Open Sans"/>
              </a:rPr>
              <a:t>[…] Esta disponibilidad (de simuladores computacionales) hace necesario estudiarla, con la finalidad de alcanzar un uso más fehaciente y efectivo de éstos, a través del desarrollo de criterios generales que faciliten la comprensión del potencial y limitaciones del proceso químico.”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Open Sans"/>
              </a:rPr>
              <a:t>Pereda, tesis doctoral, PLAPIQUI/UNS </a:t>
            </a:r>
            <a:r>
              <a:rPr b="1" lang="en-US" sz="1800" spc="-1" strike="noStrike">
                <a:latin typeface="Open Sans"/>
              </a:rPr>
              <a:t>2003</a:t>
            </a:r>
            <a:r>
              <a:rPr b="0" lang="en-US" sz="1800" spc="-1" strike="noStrike">
                <a:latin typeface="Open Sans"/>
              </a:rPr>
              <a:t>, pp 4.1.</a:t>
            </a:r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body"/>
          </p:nvPr>
        </p:nvSpPr>
        <p:spPr>
          <a:xfrm>
            <a:off x="1044000" y="5096520"/>
            <a:ext cx="5471640" cy="4487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Open Sans"/>
              </a:rPr>
              <a:t>Facebook has known about this issue since 2015</a:t>
            </a:r>
            <a:endParaRPr b="0" lang="en-US" sz="2000" spc="-1" strike="noStrike">
              <a:latin typeface="Open Sans"/>
            </a:endParaRPr>
          </a:p>
          <a:p>
            <a:endParaRPr b="0" lang="en-US" sz="2000" spc="-1" strike="noStrike">
              <a:latin typeface="Open Sans"/>
            </a:endParaRPr>
          </a:p>
          <a:p>
            <a:r>
              <a:rPr b="0" lang="en-US" sz="2000" spc="-1" strike="noStrike">
                <a:latin typeface="Open Sans"/>
              </a:rPr>
              <a:t>Recent busted for getting Android users phone info</a:t>
            </a:r>
            <a:endParaRPr b="0" lang="en-US" sz="2000" spc="-1" strike="noStrike">
              <a:latin typeface="Open Sans"/>
            </a:endParaRPr>
          </a:p>
          <a:p>
            <a:endParaRPr b="0" lang="en-US" sz="2000" spc="-1" strike="noStrike">
              <a:latin typeface="Open Sans"/>
            </a:endParaRPr>
          </a:p>
          <a:p>
            <a:r>
              <a:rPr b="0" lang="en-US" sz="2000" spc="-1" strike="noStrike">
                <a:latin typeface="Open Sans"/>
              </a:rPr>
              <a:t>Promising to make privacy easier</a:t>
            </a:r>
            <a:endParaRPr b="0" lang="en-US" sz="2000" spc="-1" strike="noStrike">
              <a:latin typeface="Open Sans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body"/>
          </p:nvPr>
        </p:nvSpPr>
        <p:spPr>
          <a:xfrm>
            <a:off x="1540440" y="5128920"/>
            <a:ext cx="4478760" cy="39027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Ability concerns contact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Assisting with needs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Breaks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“</a:t>
            </a:r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Can everyone see [me/ the board/ the screen/ the main point of focus]?”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“</a:t>
            </a:r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Can everyone hear me at this volume? Am I speaking at a good pace?”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New words/phrases</a:t>
            </a:r>
            <a:endParaRPr b="0" lang="en-US" sz="2400" spc="-1" strike="noStrike">
              <a:latin typeface="Open Sans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52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53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91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92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29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30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563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66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66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5CBD8A77-5B7C-4FD2-9AAF-480F72B43A46}" type="slidenum"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US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bf5f9"/>
                </a:solidFill>
                <a:latin typeface="Source Sans Pro"/>
              </a:rPr>
              <a:t>Click to edit the outline text format</a:t>
            </a:r>
            <a:endParaRPr b="0" lang="en-US" sz="2800" spc="-1" strike="noStrike">
              <a:solidFill>
                <a:srgbClr val="dbf5f9"/>
              </a:solidFill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dbf5f9"/>
                </a:solidFill>
                <a:latin typeface="Source Sans Pro"/>
              </a:rPr>
              <a:t>Second Outline Level</a:t>
            </a:r>
            <a:endParaRPr b="0" lang="en-US" sz="2200" spc="-1" strike="noStrike">
              <a:solidFill>
                <a:srgbClr val="dbf5f9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Third Outline Level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Fourth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Fifth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Sixth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Seventh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100" spc="-1" strike="noStrike">
                <a:latin typeface="Arial"/>
              </a:rPr>
              <a:t>Click to edit the title text format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480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480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56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100" spc="-1" strike="noStrike">
                <a:latin typeface="Arial"/>
              </a:rPr>
              <a:t>Click to edit the title text format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5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Click to edit the outline text format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Second Outline Level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Third Outline Level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Fourth Outline Level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Fifth Outline Level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Sixth Outline Level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Seventh Outline Level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12C3BB78-6219-4804-AD0C-0C7EA6C2830D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6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2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Click to edit the outline text format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Second Outline Level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Third Outline Level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Fourth Outline Level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Fifth Outline Level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Sixth Outline Level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Seventh Outline Level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99040" y="68277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02560" y="68277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9188640" y="6827760"/>
            <a:ext cx="22536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EDC54EAE-5887-47F9-941C-B793F9B21DFA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100" spc="-1" strike="noStrike">
                <a:latin typeface="Arial"/>
              </a:rPr>
              <a:t>Click to edit the title text format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56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100" spc="-1" strike="noStrike">
                <a:latin typeface="Arial"/>
              </a:rPr>
              <a:t>Click to edit the title text format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5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Click to edit the outline text format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Second Outline Level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Third Outline Level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Fourth Outline Level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Fifth Outline Level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Sixth Outline Level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Seventh Outline Level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0791B521-6E2A-4E2B-ABAE-B2CC5E94358A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56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100" spc="-1" strike="noStrike">
                <a:latin typeface="Arial"/>
              </a:rPr>
              <a:t>Click to edit the title text format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5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56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100" spc="-1" strike="noStrike">
                <a:latin typeface="Arial"/>
              </a:rPr>
              <a:t>Click to edit the title text format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5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56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100" spc="-1" strike="noStrike">
                <a:latin typeface="Arial"/>
              </a:rPr>
              <a:t>Click to edit the title text format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5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8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8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9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  <a:ea typeface="DejaVu Sans"/>
              </a:rPr>
              <a:t>Cypurr Sessions</a:t>
            </a:r>
            <a:endParaRPr b="0" lang="en-US" sz="8000" spc="-1" strike="noStrike">
              <a:latin typeface="Source Sans Pro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914400" y="5124960"/>
            <a:ext cx="10789920" cy="154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Cambridge Analytica: What’s Up With That?</a:t>
            </a:r>
            <a:endParaRPr b="0" lang="en-US" sz="3600" spc="-1" strike="noStrike">
              <a:latin typeface="Source Sans Pro"/>
            </a:endParaRPr>
          </a:p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April 8th, 2018</a:t>
            </a:r>
            <a:endParaRPr b="0" lang="en-US" sz="3600" spc="-1" strike="noStrike">
              <a:latin typeface="Source Sans Pro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7040880" y="0"/>
            <a:ext cx="4003560" cy="420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1005840" y="4572000"/>
            <a:ext cx="9784080" cy="23367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ctr"/>
            <a:r>
              <a:rPr b="0" lang="en-US" sz="7200" spc="-1" strike="noStrike">
                <a:latin typeface="Lemon/Milk light"/>
              </a:rPr>
              <a:t>Cambridge analytica</a:t>
            </a:r>
            <a:endParaRPr b="0" lang="en-US" sz="7200" spc="-1" strike="noStrike">
              <a:latin typeface="Source Sans Pro"/>
            </a:endParaRPr>
          </a:p>
          <a:p>
            <a:pPr algn="ctr"/>
            <a:r>
              <a:rPr b="0" lang="en-US" sz="7200" spc="-1" strike="noStrike">
                <a:latin typeface="Courier New"/>
              </a:rPr>
              <a:t>(</a:t>
            </a:r>
            <a:r>
              <a:rPr b="0" lang="en-US" sz="4800" spc="-1" strike="noStrike">
                <a:latin typeface="Courier New"/>
              </a:rPr>
              <a:t>...what’s up with that?</a:t>
            </a:r>
            <a:r>
              <a:rPr b="0" lang="en-US" sz="7200" spc="-1" strike="noStrike">
                <a:latin typeface="Courier New"/>
              </a:rPr>
              <a:t>)</a:t>
            </a:r>
            <a:endParaRPr b="0" lang="en-US" sz="7200" spc="-1" strike="noStrike">
              <a:latin typeface="Source Sans Pro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2926080" y="303480"/>
            <a:ext cx="6400800" cy="426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The Story...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Summary: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Font typeface="StarSymbol"/>
              <a:buAutoNum type="arabicParenR"/>
            </a:pPr>
            <a:r>
              <a:rPr b="0" lang="en-US" sz="2800" spc="-1" strike="noStrike">
                <a:latin typeface="Source Sans Pro"/>
              </a:rPr>
              <a:t>In 2014 Alexander Kogan made a quiz!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Font typeface="StarSymbol"/>
              <a:buAutoNum type="arabicParenR"/>
            </a:pPr>
            <a:r>
              <a:rPr b="0" lang="en-US" sz="2800" spc="-1" strike="noStrike">
                <a:latin typeface="Source Sans Pro"/>
              </a:rPr>
              <a:t>270,000 people installed this quiz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Font typeface="StarSymbol"/>
              <a:buAutoNum type="arabicParenR"/>
            </a:pPr>
            <a:r>
              <a:rPr b="0" lang="en-US" sz="2800" spc="-1" strike="noStrike">
                <a:latin typeface="Source Sans Pro"/>
              </a:rPr>
              <a:t>Kogan could access data about those users and their friends, saved data on private database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Font typeface="StarSymbol"/>
              <a:buAutoNum type="arabicParenR"/>
            </a:pPr>
            <a:r>
              <a:rPr b="0" lang="en-US" sz="2800" spc="-1" strike="noStrike">
                <a:latin typeface="Source Sans Pro"/>
              </a:rPr>
              <a:t>Kogan gave the database (about 87 million profiles) to Cambridge Analytica</a:t>
            </a:r>
            <a:endParaRPr b="0" lang="en-US" sz="2800" spc="-1" strike="noStrike">
              <a:latin typeface="Source Sans Pro"/>
            </a:endParaRPr>
          </a:p>
        </p:txBody>
      </p:sp>
      <p:sp>
        <p:nvSpPr>
          <p:cNvPr id="459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32000" indent="-216000"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Source Sans Pro"/>
              </a:rPr>
              <a:t>5</a:t>
            </a:r>
            <a:r>
              <a:rPr b="0" lang="en-US" sz="2800" spc="-1" strike="noStrike">
                <a:latin typeface="Source Sans Pro"/>
              </a:rPr>
              <a:t>) </a:t>
            </a:r>
            <a:r>
              <a:rPr b="0" lang="en-US" sz="2600" spc="-1" strike="noStrike">
                <a:latin typeface="Source Sans Pro"/>
              </a:rPr>
              <a:t>Cambridge Analytica used this data to create psychographic profiles, using them to created target ads</a:t>
            </a:r>
            <a:endParaRPr b="0" lang="en-US" sz="2600" spc="-1" strike="noStrike">
              <a:latin typeface="Source Sans Pro"/>
            </a:endParaRPr>
          </a:p>
          <a:p>
            <a:pPr lvl="2" marL="648000" indent="-216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Brexit</a:t>
            </a:r>
            <a:endParaRPr b="0" lang="en-US" sz="2400" spc="-1" strike="noStrike">
              <a:latin typeface="Source Sans Pro"/>
            </a:endParaRPr>
          </a:p>
          <a:p>
            <a:pPr lvl="2" marL="648000" indent="-216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Ted Cruz</a:t>
            </a:r>
            <a:endParaRPr b="0" lang="en-US" sz="2400" spc="-1" strike="noStrike">
              <a:latin typeface="Source Sans Pro"/>
            </a:endParaRPr>
          </a:p>
          <a:p>
            <a:pPr lvl="2" marL="648000" indent="-216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Trump</a:t>
            </a:r>
            <a:endParaRPr b="0" lang="en-US" sz="2400" spc="-1" strike="noStrike">
              <a:latin typeface="Source Sans Pro"/>
            </a:endParaRPr>
          </a:p>
          <a:p>
            <a:pPr lvl="2" marL="648000" indent="-216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Kenyan elections</a:t>
            </a:r>
            <a:endParaRPr b="0" lang="en-US" sz="2400" spc="-1" strike="noStrike">
              <a:latin typeface="Source Sans Pro"/>
            </a:endParaRPr>
          </a:p>
          <a:p>
            <a:pPr lvl="2" marL="648000" indent="-216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Nigerian elections</a:t>
            </a:r>
            <a:endParaRPr b="0" lang="en-US" sz="2400" spc="-1" strike="noStrike">
              <a:latin typeface="Source Sans Pro"/>
            </a:endParaRPr>
          </a:p>
          <a:p>
            <a:r>
              <a:rPr b="0" lang="en-US" sz="3200" spc="-1" strike="noStrike">
                <a:latin typeface="Source Sans Pro"/>
              </a:rPr>
              <a:t>Facebook has known about this issue since 2015 (and has changed the app developer settings)</a:t>
            </a:r>
            <a:endParaRPr b="0" lang="en-US" sz="3200" spc="-1" strike="noStrike">
              <a:latin typeface="Source Sans Pro"/>
            </a:endParaRPr>
          </a:p>
          <a:p>
            <a:pPr lvl="1" marL="432000" indent="-216000"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Source Sans Pro"/>
            </a:endParaRPr>
          </a:p>
          <a:p>
            <a:pPr lvl="1" marL="432000" indent="-216000"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Source Sans Pro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The Players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Christopher Wylie</a:t>
            </a:r>
            <a:r>
              <a:rPr b="0" lang="en-US" sz="3200" spc="-1" strike="noStrike">
                <a:latin typeface="Source Sans Pro"/>
              </a:rPr>
              <a:t>- Whistleblower, currently banned from Facebook, started his own psycographic profiling company 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Alexander Kogan</a:t>
            </a:r>
            <a:r>
              <a:rPr b="0" lang="en-US" sz="3200" spc="-1" strike="noStrike">
                <a:latin typeface="Source Sans Pro"/>
              </a:rPr>
              <a:t>- Cambridge professor who spearheaded creation of quiz/database, and gave it over to Cambridge Analytica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Robert Mercer- </a:t>
            </a:r>
            <a:r>
              <a:rPr b="0" lang="en-US" sz="3200" spc="-1" strike="noStrike">
                <a:latin typeface="Source Sans Pro"/>
              </a:rPr>
              <a:t>Republican investor of CA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Rebecca Mercer</a:t>
            </a:r>
            <a:r>
              <a:rPr b="0" lang="en-US" sz="3200" spc="-1" strike="noStrike">
                <a:latin typeface="Source Sans Pro"/>
              </a:rPr>
              <a:t>- boardmember of CA Daughter of Robert, stakeholder at Breitbart                   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Steve Bannon- </a:t>
            </a:r>
            <a:r>
              <a:rPr b="0" lang="en-US" sz="3200" spc="-1" strike="noStrike">
                <a:latin typeface="Source Sans Pro"/>
              </a:rPr>
              <a:t>former vice president of CA LLC, chief of Breitbart          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Alexander Nix- </a:t>
            </a:r>
            <a:r>
              <a:rPr b="0" lang="en-US" sz="3200" spc="-1" strike="noStrike">
                <a:latin typeface="Source Sans Pro"/>
              </a:rPr>
              <a:t>Former CA CEO, caught on tape bragging about offering bribes to political opponents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Sheryl Sandberg- </a:t>
            </a:r>
            <a:r>
              <a:rPr b="0" lang="en-US" sz="3200" spc="-1" strike="noStrike">
                <a:latin typeface="Source Sans Pro"/>
              </a:rPr>
              <a:t>Facebook COO, was silent for days after story, architect of Facebook’s data-centered model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Marc Zuckerberg- </a:t>
            </a:r>
            <a:r>
              <a:rPr b="0" lang="en-US" sz="3200" spc="-1" strike="noStrike">
                <a:latin typeface="Source Sans Pro"/>
              </a:rPr>
              <a:t>CEO of Facebook, silent for 5 days after story broke, is very very sorry</a:t>
            </a:r>
            <a:endParaRPr b="0" lang="en-US" sz="3200" spc="-1" strike="noStrike">
              <a:latin typeface="Source Sans Pro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Lingering Questions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Logistical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Who still has access to the Kogan Database?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Can FB confirm that apps delete user info?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Can Zucky’s image recover?</a:t>
            </a:r>
            <a:endParaRPr b="0" lang="en-US" sz="2800" spc="-1" strike="noStrike">
              <a:latin typeface="Source Sans Pro"/>
            </a:endParaRPr>
          </a:p>
        </p:txBody>
      </p:sp>
      <p:sp>
        <p:nvSpPr>
          <p:cNvPr id="464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Source Sans Pro"/>
              </a:rPr>
              <a:t>Ethical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Breach or No Breach?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Are privacy policies actually “transparent”?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Why do we accept a data-centered, corporate model for the internet?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Can there be a public space on the interweb?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endParaRPr b="0" lang="en-US" sz="2800" spc="-1" strike="noStrike">
              <a:latin typeface="Source Sans Pro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Mini Workshops!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599040" y="164592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200" spc="-1" strike="noStrike">
                <a:solidFill>
                  <a:srgbClr val="04617b"/>
                </a:solidFill>
                <a:latin typeface="Source Sans Pro"/>
              </a:rPr>
              <a:t>1)Social and Safe: Social Media and Harm Reduction</a:t>
            </a:r>
            <a:endParaRPr b="1" lang="en-US" sz="3200" spc="-1" strike="noStrike">
              <a:solidFill>
                <a:srgbClr val="04617b"/>
              </a:solidFill>
              <a:latin typeface="Source Sans Pro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lang="en-US" sz="3200" spc="-1" strike="noStrike">
              <a:solidFill>
                <a:srgbClr val="04617b"/>
              </a:solidFill>
              <a:latin typeface="Source Sans Pro"/>
            </a:endParaRPr>
          </a:p>
          <a:p>
            <a:pPr algn="ctr"/>
            <a:r>
              <a:rPr b="1" lang="en-US" sz="3200" spc="-1" strike="noStrike">
                <a:solidFill>
                  <a:srgbClr val="04617b"/>
                </a:solidFill>
                <a:latin typeface="Source Sans Pro"/>
              </a:rPr>
              <a:t>2) #Delete Facebook: Getting off FB and Alternatives</a:t>
            </a:r>
            <a:endParaRPr b="1" lang="en-US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599040" y="121320"/>
            <a:ext cx="1079856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Thank You and Resources</a:t>
            </a:r>
            <a:endParaRPr b="0" lang="en-US" sz="6000" spc="-1" strike="noStrike">
              <a:latin typeface="Source Sans Pro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599040" y="1737360"/>
            <a:ext cx="10739520" cy="466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CyPurr Collective on Facebook Twitter for Future events!</a:t>
            </a:r>
            <a:endParaRPr b="0" lang="en-US" sz="4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Sign up to our email list too, we won’t spam ya!</a:t>
            </a:r>
            <a:endParaRPr b="0" lang="en-US" sz="48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Further Resources</a:t>
            </a:r>
            <a:endParaRPr b="0" lang="en-US" sz="4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NYC CryptoParty Meetup/CryptoParty Harlem (Meetup)</a:t>
            </a:r>
            <a:endParaRPr b="0" lang="en-US" sz="4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HacbBlossom (Hackblossom.org)</a:t>
            </a:r>
            <a:endParaRPr b="0" lang="en-US" sz="4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Tactical Tech Collective- </a:t>
            </a:r>
            <a:endParaRPr b="0" lang="en-US" sz="4800" spc="-1" strike="noStrike">
              <a:latin typeface="Source Sans Pro"/>
            </a:endParaRPr>
          </a:p>
          <a:p>
            <a:pPr lvl="2" marL="1296000" indent="-287280">
              <a:lnSpc>
                <a:spcPct val="100000"/>
              </a:lnSpc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Holistic Security</a:t>
            </a:r>
            <a:r>
              <a:rPr b="0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,</a:t>
            </a:r>
            <a:r>
              <a:rPr b="0" i="1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 </a:t>
            </a:r>
            <a:endParaRPr b="0" lang="en-US" sz="4800" spc="-1" strike="noStrike">
              <a:latin typeface="Source Sans Pro"/>
            </a:endParaRPr>
          </a:p>
          <a:p>
            <a:pPr lvl="2" marL="1296000" indent="-287280">
              <a:lnSpc>
                <a:spcPct val="100000"/>
              </a:lnSpc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MyShadow</a:t>
            </a:r>
            <a:endParaRPr b="0" lang="en-US" sz="4800" spc="-1" strike="noStrike">
              <a:latin typeface="Source Sans Pro"/>
            </a:endParaRPr>
          </a:p>
          <a:p>
            <a:pPr lvl="2" marL="1296000" indent="-287280">
              <a:lnSpc>
                <a:spcPct val="100000"/>
              </a:lnSpc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Data Detox</a:t>
            </a:r>
            <a:endParaRPr b="0" lang="en-US" sz="4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EFF- </a:t>
            </a:r>
            <a:r>
              <a:rPr b="0" i="1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Surveillance Self Defense (ssd.eff.org)</a:t>
            </a:r>
            <a:endParaRPr b="0" lang="en-US" sz="4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4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Freedom of the Press Foundation (Freedom.press)</a:t>
            </a:r>
            <a:endParaRPr b="0" lang="en-US" sz="4800" spc="-1" strike="noStrike">
              <a:latin typeface="Source Sans Pro"/>
            </a:endParaRPr>
          </a:p>
          <a:p>
            <a:pPr>
              <a:lnSpc>
                <a:spcPct val="100000"/>
              </a:lnSpc>
              <a:spcAft>
                <a:spcPts val="1123"/>
              </a:spcAft>
            </a:pPr>
            <a:endParaRPr b="0" lang="en-US" sz="4800" spc="-1" strike="noStrike">
              <a:latin typeface="Source Sans Pro"/>
            </a:endParaRPr>
          </a:p>
          <a:p>
            <a:pPr>
              <a:lnSpc>
                <a:spcPct val="100000"/>
              </a:lnSpc>
              <a:spcAft>
                <a:spcPts val="1123"/>
              </a:spcAft>
            </a:pPr>
            <a:endParaRPr b="0" lang="en-US" sz="4800" spc="-1" strike="noStrike">
              <a:latin typeface="Source Sans Pro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2651760" y="5852880"/>
            <a:ext cx="7040880" cy="639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ctr"/>
            <a:r>
              <a:rPr b="0" lang="en-US" sz="3600" spc="-1" strike="noStrike">
                <a:latin typeface="Lemon/Milk light"/>
              </a:rPr>
              <a:t>Thank You!</a:t>
            </a:r>
            <a:endParaRPr b="0" lang="en-US" sz="3600" spc="-1" strike="noStrike">
              <a:latin typeface="Lemon/Milk light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1"/>
          <a:stretch/>
        </p:blipFill>
        <p:spPr>
          <a:xfrm>
            <a:off x="2609640" y="457200"/>
            <a:ext cx="6900120" cy="517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1645920" y="182880"/>
            <a:ext cx="9235440" cy="19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00a6a8"/>
                </a:solidFill>
                <a:latin typeface="Source Sans Pro"/>
                <a:ea typeface="DejaVu Sans"/>
              </a:rPr>
              <a:t>WELCOME!</a:t>
            </a:r>
            <a:endParaRPr b="0" lang="en-US" sz="9600" spc="-1" strike="noStrike">
              <a:latin typeface="Source Sans Pro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1499040" y="2011680"/>
            <a:ext cx="9565200" cy="442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599040" y="121320"/>
            <a:ext cx="1079856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Outline</a:t>
            </a:r>
            <a:endParaRPr b="0" lang="en-US" sz="6000" spc="-1" strike="noStrike">
              <a:latin typeface="Source Sans Pro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690480" y="2103120"/>
            <a:ext cx="10739520" cy="466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Introduction</a:t>
            </a:r>
            <a:endParaRPr b="0" lang="en-US" sz="32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Rules n’ Such</a:t>
            </a:r>
            <a:endParaRPr b="0" lang="en-US" sz="32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Current Events</a:t>
            </a:r>
            <a:endParaRPr b="0" lang="en-US" sz="32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Cambridge Analytica</a:t>
            </a:r>
            <a:endParaRPr b="0" lang="en-US" sz="32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Mini Workshops</a:t>
            </a:r>
            <a:endParaRPr b="0" lang="en-US" sz="3200" spc="-1" strike="noStrike">
              <a:latin typeface="Source Sans Pro"/>
            </a:endParaRPr>
          </a:p>
          <a:p>
            <a:pPr lvl="1" marL="432000" indent="-216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Social and Safe: Social Media and Harm Reduction</a:t>
            </a:r>
            <a:endParaRPr b="0" lang="en-US" sz="3200" spc="-1" strike="noStrike">
              <a:latin typeface="Source Sans Pro"/>
            </a:endParaRPr>
          </a:p>
          <a:p>
            <a:pPr lvl="1" marL="432000" indent="-216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#DeleteFacebook: Getting off FB and Alternatives</a:t>
            </a:r>
            <a:endParaRPr b="0" lang="en-US" sz="32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Thank You/Resources</a:t>
            </a:r>
            <a:endParaRPr b="0" lang="en-US" sz="3200" spc="-1" strike="noStrike">
              <a:latin typeface="Source Sans Pro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599040" y="121320"/>
            <a:ext cx="1079856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Who are we? Who are you?</a:t>
            </a:r>
            <a:endParaRPr b="0" lang="en-US" sz="6000" spc="-1" strike="noStrike">
              <a:latin typeface="Source Sans Pro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are the…</a:t>
            </a:r>
            <a:endParaRPr b="0" lang="en-US" sz="32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The Cypurr Collective: A group of folks that organize cybersecurity workshops and socials, looking to spread knowledge and talk about privacy rights! </a:t>
            </a:r>
            <a:endParaRPr b="0" lang="en-US" sz="28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...and you are?</a:t>
            </a:r>
            <a:endParaRPr b="0" lang="en-US" sz="32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Name</a:t>
            </a:r>
            <a:endParaRPr b="0" lang="en-US" sz="2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Pronouns (i.e. he/him, she/her, they/them, ze/zer, etc)</a:t>
            </a:r>
            <a:endParaRPr b="0" lang="en-US" sz="2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In a few words, what brings you here today?</a:t>
            </a:r>
            <a:endParaRPr b="0" lang="en-US" sz="2800" spc="-1" strike="noStrike">
              <a:latin typeface="Source Sans Pro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599040" y="121320"/>
            <a:ext cx="1079856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Source Sans Pro Light"/>
                <a:ea typeface="DejaVu Sans"/>
              </a:rPr>
              <a:t>A few rules for this workshop …</a:t>
            </a:r>
            <a:endParaRPr b="0" lang="en-US" sz="4000" spc="-1" strike="noStrike">
              <a:latin typeface="Source Sans Pro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Share the space!</a:t>
            </a:r>
            <a:endParaRPr b="0" lang="en-US" sz="32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Step Up Step Back: Ask a question, give a comment, leave room for others to speak</a:t>
            </a:r>
            <a:endParaRPr b="0" lang="en-US" sz="28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Stack!</a:t>
            </a:r>
            <a:endParaRPr b="0" lang="en-US" sz="32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Raise your hand and we will put you on the speaking queue</a:t>
            </a:r>
            <a:endParaRPr b="0" lang="en-US" sz="28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Saf(er) Space</a:t>
            </a:r>
            <a:endParaRPr b="0" lang="en-US" sz="32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DO NOT tolerate language or behavior purposefully meant to demean or harm folks based on their identities</a:t>
            </a:r>
            <a:endParaRPr b="0" lang="en-US" sz="2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No one should be forced to discuss their own experience/threat model/situation</a:t>
            </a:r>
            <a:endParaRPr b="0" lang="en-US" sz="2800" spc="-1" strike="noStrike">
              <a:latin typeface="Source Sans Pro"/>
            </a:endParaRPr>
          </a:p>
          <a:p>
            <a:pPr lvl="1" marL="864000" indent="-32328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Consent</a:t>
            </a:r>
            <a:r>
              <a:rPr b="0" lang="en-US" sz="2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: Ask before helping someone out, before taking their device</a:t>
            </a:r>
            <a:endParaRPr b="0" lang="en-US" sz="28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Photo/Video- No photo/video without asking!</a:t>
            </a:r>
            <a:endParaRPr b="0" lang="en-US" sz="32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Bonus Rule: Try not to invalidate experiences!</a:t>
            </a:r>
            <a:endParaRPr b="0" lang="en-US" sz="3200" spc="-1" strike="noStrike">
              <a:latin typeface="Source Sans Pro"/>
            </a:endParaRPr>
          </a:p>
          <a:p>
            <a:pPr>
              <a:lnSpc>
                <a:spcPct val="100000"/>
              </a:lnSpc>
              <a:spcAft>
                <a:spcPts val="1123"/>
              </a:spcAft>
            </a:pPr>
            <a:endParaRPr b="0" lang="en-US" sz="3200" spc="-1" strike="noStrike">
              <a:latin typeface="Source Sans Pro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650880" y="-1463040"/>
            <a:ext cx="10798560" cy="58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04617b"/>
                </a:solidFill>
                <a:latin typeface="Source Sans Pro Black"/>
                <a:ea typeface="DejaVu Sans"/>
              </a:rPr>
              <a:t>Current Events!</a:t>
            </a:r>
            <a:endParaRPr b="0" lang="en-US" sz="88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8800" spc="-1" strike="noStrike">
              <a:latin typeface="Source Sans Pro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2710080" y="1645920"/>
            <a:ext cx="6525360" cy="537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>
                <p:childTnLst>
                  <p:par>
                    <p:cTn id="13" fill="freeze">
                      <p:stCondLst>
                        <p:cond delay="0"/>
                      </p:stCondLst>
                      <p:childTnLst>
                        <p:par>
                          <p:cTn id="14" fill="freeze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3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2000"/>
                                        <p:tgtEl>
                                          <p:spTgt spid="447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18" dur="2000" fill="hold"/>
                                        <p:tgtEl>
                                          <p:spTgt spid="447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9" dur="2000" fill="hold"/>
                                        <p:tgtEl>
                                          <p:spTgt spid="447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0" dur="2000" fill="hold"/>
                                        <p:tgtEl>
                                          <p:spTgt spid="447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599040" y="-747000"/>
            <a:ext cx="10798560" cy="79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Source Sans Pro"/>
            </a:endParaRPr>
          </a:p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04617b"/>
                </a:solidFill>
                <a:latin typeface="Source Sans Pro Black"/>
                <a:ea typeface="DejaVu Sans"/>
              </a:rPr>
              <a:t>WHAT’S ON YOUR MIND?</a:t>
            </a:r>
            <a:endParaRPr b="0" lang="en-US" sz="8000" spc="-1" strike="noStrike">
              <a:latin typeface="Source Sans Pro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2468880" y="582120"/>
            <a:ext cx="7081920" cy="398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  <a:ea typeface="DejaVu Sans"/>
              </a:rPr>
              <a:t>Story #1: </a:t>
            </a:r>
            <a:r>
              <a:rPr b="0" lang="en-US" sz="2800" spc="-1" strike="noStrike">
                <a:solidFill>
                  <a:srgbClr val="04617b"/>
                </a:solidFill>
                <a:latin typeface="Source Sans Pro Light"/>
                <a:ea typeface="DejaVu Sans"/>
              </a:rPr>
              <a:t>How Congress Censored the Internet” </a:t>
            </a:r>
            <a:endParaRPr b="0" lang="en-US" sz="2800" spc="-1" strike="noStrike">
              <a:latin typeface="Source Sans Pro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552960" y="5216400"/>
            <a:ext cx="10789920" cy="154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SESTA/FOSTA and the Government Censorship of Sex Workers and Speech Online</a:t>
            </a:r>
            <a:endParaRPr b="0" lang="en-US" sz="2800" spc="-1" strike="noStrike">
              <a:latin typeface="Source Sans Pro"/>
            </a:endParaRPr>
          </a:p>
          <a:p>
            <a:pPr marL="432000" indent="-323280">
              <a:lnSpc>
                <a:spcPct val="100000"/>
              </a:lnSpc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Source Sans Pro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5029200" y="228600"/>
            <a:ext cx="6675120" cy="333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731520" y="2327760"/>
            <a:ext cx="10607040" cy="24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STRETCH BREAK</a:t>
            </a:r>
            <a:endParaRPr b="0" lang="en-US" sz="9600" spc="-1" strike="noStrike">
              <a:latin typeface="Source Sans Pro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LibreOffice/5.4.2.2$MacOSX_X86_64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2018-04-06T16:53:32Z</dcterms:created>
  <dc:creator/>
  <dc:description/>
  <dc:language>en-US</dc:language>
  <cp:lastModifiedBy/>
  <dcterms:modified xsi:type="dcterms:W3CDTF">2018-04-06T19:20:21Z</dcterms:modified>
  <cp:revision>3</cp:revision>
  <dc:subject/>
  <dc:title/>
</cp:coreProperties>
</file>